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8" d="100"/>
          <a:sy n="58" d="100"/>
        </p:scale>
        <p:origin x="96" y="12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28AF3-1CE3-4E02-8901-C2225F2CA536}"/>
              </a:ext>
            </a:extLst>
          </p:cNvPr>
          <p:cNvSpPr>
            <a:spLocks noGrp="1"/>
          </p:cNvSpPr>
          <p:nvPr>
            <p:ph type="ctrTitle"/>
          </p:nvPr>
        </p:nvSpPr>
        <p:spPr/>
        <p:txBody>
          <a:bodyPr/>
          <a:lstStyle/>
          <a:p>
            <a:r>
              <a:rPr lang="en-CA" dirty="0" err="1">
                <a:effectLst/>
              </a:rPr>
              <a:t>Cryptojacking</a:t>
            </a:r>
            <a:r>
              <a:rPr lang="en-CA" dirty="0">
                <a:effectLst/>
              </a:rPr>
              <a:t>' hacker trend turns Canadians into cryptocurrency miners</a:t>
            </a:r>
            <a:endParaRPr lang="en-CA" dirty="0"/>
          </a:p>
        </p:txBody>
      </p:sp>
      <p:sp>
        <p:nvSpPr>
          <p:cNvPr id="3" name="Subtitle 2">
            <a:extLst>
              <a:ext uri="{FF2B5EF4-FFF2-40B4-BE49-F238E27FC236}">
                <a16:creationId xmlns:a16="http://schemas.microsoft.com/office/drawing/2014/main" id="{F802D74E-E6B8-4442-97F0-0B56A2AC477F}"/>
              </a:ext>
            </a:extLst>
          </p:cNvPr>
          <p:cNvSpPr>
            <a:spLocks noGrp="1"/>
          </p:cNvSpPr>
          <p:nvPr>
            <p:ph type="subTitle" idx="1"/>
          </p:nvPr>
        </p:nvSpPr>
        <p:spPr/>
        <p:txBody>
          <a:bodyPr/>
          <a:lstStyle/>
          <a:p>
            <a:r>
              <a:rPr lang="en-CA" b="1" dirty="0">
                <a:effectLst/>
              </a:rPr>
              <a:t>Process is invisible, so people don't even know it's happening</a:t>
            </a:r>
          </a:p>
          <a:p>
            <a:r>
              <a:rPr lang="en-CA" dirty="0">
                <a:effectLst/>
              </a:rPr>
              <a:t>The Associated Press Posted: Mar 12, 2018</a:t>
            </a:r>
          </a:p>
          <a:p>
            <a:r>
              <a:rPr lang="en-CA" dirty="0">
                <a:effectLst/>
              </a:rPr>
              <a:t>M salter:  Palm Creek computer club  ~  March 2018</a:t>
            </a:r>
            <a:endParaRPr lang="en-CA" dirty="0"/>
          </a:p>
        </p:txBody>
      </p:sp>
    </p:spTree>
    <p:extLst>
      <p:ext uri="{BB962C8B-B14F-4D97-AF65-F5344CB8AC3E}">
        <p14:creationId xmlns:p14="http://schemas.microsoft.com/office/powerpoint/2010/main" val="1454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91C9101-204A-49CF-AF07-47E305DFA3BB}"/>
              </a:ext>
            </a:extLst>
          </p:cNvPr>
          <p:cNvPicPr>
            <a:picLocks noChangeAspect="1"/>
          </p:cNvPicPr>
          <p:nvPr/>
        </p:nvPicPr>
        <p:blipFill>
          <a:blip r:embed="rId2"/>
          <a:stretch>
            <a:fillRect/>
          </a:stretch>
        </p:blipFill>
        <p:spPr>
          <a:xfrm>
            <a:off x="2960370" y="104775"/>
            <a:ext cx="5905500" cy="3324225"/>
          </a:xfrm>
          <a:prstGeom prst="rect">
            <a:avLst/>
          </a:prstGeom>
        </p:spPr>
      </p:pic>
      <p:sp>
        <p:nvSpPr>
          <p:cNvPr id="4" name="TextBox 3">
            <a:extLst>
              <a:ext uri="{FF2B5EF4-FFF2-40B4-BE49-F238E27FC236}">
                <a16:creationId xmlns:a16="http://schemas.microsoft.com/office/drawing/2014/main" id="{7AD6A428-BBE6-42BC-9599-27FAC2D989C8}"/>
              </a:ext>
            </a:extLst>
          </p:cNvPr>
          <p:cNvSpPr txBox="1"/>
          <p:nvPr/>
        </p:nvSpPr>
        <p:spPr>
          <a:xfrm>
            <a:off x="1285702" y="3674225"/>
            <a:ext cx="9620596" cy="3046988"/>
          </a:xfrm>
          <a:prstGeom prst="rect">
            <a:avLst/>
          </a:prstGeom>
          <a:noFill/>
        </p:spPr>
        <p:txBody>
          <a:bodyPr wrap="square" rtlCol="0">
            <a:spAutoFit/>
          </a:bodyPr>
          <a:lstStyle/>
          <a:p>
            <a:r>
              <a:rPr lang="en-CA" sz="2400" dirty="0"/>
              <a:t>"</a:t>
            </a:r>
            <a:r>
              <a:rPr lang="en-CA" sz="2400" dirty="0" err="1"/>
              <a:t>Cryptojacking</a:t>
            </a:r>
            <a:r>
              <a:rPr lang="en-CA" sz="2400" dirty="0"/>
              <a:t>" has been on the rise, with people not realizing their computers are being hijacked for mining cryptocurrency. </a:t>
            </a:r>
            <a:br>
              <a:rPr lang="en-CA" sz="2400" dirty="0"/>
            </a:br>
            <a:endParaRPr lang="en-CA" sz="2400" dirty="0"/>
          </a:p>
          <a:p>
            <a:r>
              <a:rPr lang="en-CA" sz="2400" dirty="0"/>
              <a:t>Scores of Canadians dipped their toes into cryptocurrency mining in recent weeks — they just didn't realize it.</a:t>
            </a:r>
            <a:br>
              <a:rPr lang="en-CA" sz="2400" dirty="0"/>
            </a:br>
            <a:endParaRPr lang="en-CA" sz="2400" dirty="0"/>
          </a:p>
          <a:p>
            <a:r>
              <a:rPr lang="en-CA" sz="2400" dirty="0"/>
              <a:t>A wave of so-called "</a:t>
            </a:r>
            <a:r>
              <a:rPr lang="en-CA" sz="2400" dirty="0" err="1"/>
              <a:t>cryptojacking</a:t>
            </a:r>
            <a:r>
              <a:rPr lang="en-CA" sz="2400" dirty="0"/>
              <a:t>" has been sweeping the internet, forcing unwitting web surfers into generating money for cybercriminals.</a:t>
            </a:r>
          </a:p>
        </p:txBody>
      </p:sp>
    </p:spTree>
    <p:extLst>
      <p:ext uri="{BB962C8B-B14F-4D97-AF65-F5344CB8AC3E}">
        <p14:creationId xmlns:p14="http://schemas.microsoft.com/office/powerpoint/2010/main" val="397779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D6A428-BBE6-42BC-9599-27FAC2D989C8}"/>
              </a:ext>
            </a:extLst>
          </p:cNvPr>
          <p:cNvSpPr txBox="1"/>
          <p:nvPr/>
        </p:nvSpPr>
        <p:spPr>
          <a:xfrm>
            <a:off x="1285702" y="798030"/>
            <a:ext cx="9620596" cy="4893647"/>
          </a:xfrm>
          <a:prstGeom prst="rect">
            <a:avLst/>
          </a:prstGeom>
          <a:noFill/>
        </p:spPr>
        <p:txBody>
          <a:bodyPr wrap="square" rtlCol="0">
            <a:spAutoFit/>
          </a:bodyPr>
          <a:lstStyle/>
          <a:p>
            <a:r>
              <a:rPr lang="en-CA" sz="2400" dirty="0"/>
              <a:t>Hackers infect websites with malicious code that secretly conscripts visitors into an army of cryptocurrency miners. Cryptocurrency mining involves devoting a computer's processing power to solving a complicated mathematical problem with digital currency offered as a reward.</a:t>
            </a:r>
          </a:p>
          <a:p>
            <a:endParaRPr lang="en-CA" sz="2400" dirty="0"/>
          </a:p>
          <a:p>
            <a:r>
              <a:rPr lang="en-CA" sz="2400" dirty="0"/>
              <a:t>The </a:t>
            </a:r>
            <a:r>
              <a:rPr lang="en-CA" sz="2400" dirty="0" err="1"/>
              <a:t>cryptojacking</a:t>
            </a:r>
            <a:r>
              <a:rPr lang="en-CA" sz="2400" dirty="0"/>
              <a:t> process is invisible and web surfers typically don't even realize anything is happening in the background, unless they hear their computer's fan kick in as the machine is forced to work at its full capacity. Once they leave the infected website, the </a:t>
            </a:r>
            <a:r>
              <a:rPr lang="en-CA" sz="2400" dirty="0" err="1"/>
              <a:t>cryptojacking</a:t>
            </a:r>
            <a:r>
              <a:rPr lang="en-CA" sz="2400" dirty="0"/>
              <a:t> stops.</a:t>
            </a:r>
          </a:p>
          <a:p>
            <a:endParaRPr lang="en-CA" sz="2400" dirty="0"/>
          </a:p>
          <a:p>
            <a:r>
              <a:rPr lang="en-CA" sz="2400" dirty="0"/>
              <a:t>Computer security researcher Troy </a:t>
            </a:r>
            <a:r>
              <a:rPr lang="en-CA" sz="2400" dirty="0" err="1"/>
              <a:t>Mursch</a:t>
            </a:r>
            <a:r>
              <a:rPr lang="en-CA" sz="2400" dirty="0"/>
              <a:t> recently identified as many as </a:t>
            </a:r>
          </a:p>
          <a:p>
            <a:r>
              <a:rPr lang="en-CA" sz="2400" dirty="0"/>
              <a:t>50,000 websites that had been compromised by the latest hacking trend and said </a:t>
            </a:r>
            <a:r>
              <a:rPr lang="en-CA" sz="2400" dirty="0" err="1"/>
              <a:t>cryptojacking</a:t>
            </a:r>
            <a:r>
              <a:rPr lang="en-CA" sz="2400" dirty="0"/>
              <a:t> is in its "gold rush" stage.</a:t>
            </a:r>
          </a:p>
        </p:txBody>
      </p:sp>
    </p:spTree>
    <p:extLst>
      <p:ext uri="{BB962C8B-B14F-4D97-AF65-F5344CB8AC3E}">
        <p14:creationId xmlns:p14="http://schemas.microsoft.com/office/powerpoint/2010/main" val="37254265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D6A428-BBE6-42BC-9599-27FAC2D989C8}"/>
              </a:ext>
            </a:extLst>
          </p:cNvPr>
          <p:cNvSpPr txBox="1"/>
          <p:nvPr/>
        </p:nvSpPr>
        <p:spPr>
          <a:xfrm>
            <a:off x="1285702" y="798030"/>
            <a:ext cx="9620596" cy="4524315"/>
          </a:xfrm>
          <a:prstGeom prst="rect">
            <a:avLst/>
          </a:prstGeom>
          <a:noFill/>
        </p:spPr>
        <p:txBody>
          <a:bodyPr wrap="square" rtlCol="0">
            <a:spAutoFit/>
          </a:bodyPr>
          <a:lstStyle/>
          <a:p>
            <a:r>
              <a:rPr lang="en-CA" sz="2400" dirty="0"/>
              <a:t>An incident last month also exposed just how large the problem is becoming. On a quiet Sunday morning with most IT workers at home with their families, the websites of the Information and Privacy Commissioner of Ontario, the Centre for Addiction and Mental Health, and the municipal websites of cities including Yellowknife and Oshawa, Ont., were among thousands that were hit with an attack linked to a third-party accessibility app called </a:t>
            </a:r>
            <a:r>
              <a:rPr lang="en-CA" sz="2400" dirty="0" err="1"/>
              <a:t>Browsealoud</a:t>
            </a:r>
            <a:r>
              <a:rPr lang="en-CA" sz="2400" dirty="0"/>
              <a:t>.</a:t>
            </a:r>
          </a:p>
          <a:p>
            <a:endParaRPr lang="en-CA" sz="2400" dirty="0"/>
          </a:p>
          <a:p>
            <a:r>
              <a:rPr lang="en-CA" sz="2400" dirty="0"/>
              <a:t>More recently, the infected sites </a:t>
            </a:r>
            <a:r>
              <a:rPr lang="en-CA" sz="2400" dirty="0" err="1"/>
              <a:t>Mursch</a:t>
            </a:r>
            <a:r>
              <a:rPr lang="en-CA" sz="2400" dirty="0"/>
              <a:t> identified included thousands using the WordPress platform, which is favoured by bloggers and small businesses looking for an easy way to set up a web presence. Canadian mom-and-pop stores, wedding photographers and personal trainers were among those who had their websites turned into profit generators for hackers.</a:t>
            </a:r>
          </a:p>
        </p:txBody>
      </p:sp>
    </p:spTree>
    <p:extLst>
      <p:ext uri="{BB962C8B-B14F-4D97-AF65-F5344CB8AC3E}">
        <p14:creationId xmlns:p14="http://schemas.microsoft.com/office/powerpoint/2010/main" val="1557538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D6A428-BBE6-42BC-9599-27FAC2D989C8}"/>
              </a:ext>
            </a:extLst>
          </p:cNvPr>
          <p:cNvSpPr txBox="1"/>
          <p:nvPr/>
        </p:nvSpPr>
        <p:spPr>
          <a:xfrm>
            <a:off x="1285702" y="798030"/>
            <a:ext cx="9620596" cy="4893647"/>
          </a:xfrm>
          <a:prstGeom prst="rect">
            <a:avLst/>
          </a:prstGeom>
          <a:noFill/>
        </p:spPr>
        <p:txBody>
          <a:bodyPr wrap="square" rtlCol="0">
            <a:spAutoFit/>
          </a:bodyPr>
          <a:lstStyle/>
          <a:p>
            <a:r>
              <a:rPr lang="en-CA" sz="2400" dirty="0"/>
              <a:t>He added there is a possible risk of damage to an overworked device if it were to be left mining endlessly for an extended period of time.</a:t>
            </a:r>
          </a:p>
          <a:p>
            <a:endParaRPr lang="en-CA" sz="2400" dirty="0"/>
          </a:p>
          <a:p>
            <a:r>
              <a:rPr lang="en-CA" sz="2400" dirty="0"/>
              <a:t>"There have been cases — more proof-of-concepts, but still — where in a lab people tested running a </a:t>
            </a:r>
            <a:r>
              <a:rPr lang="en-CA" sz="2400" dirty="0" err="1"/>
              <a:t>cryptominer</a:t>
            </a:r>
            <a:r>
              <a:rPr lang="en-CA" sz="2400" dirty="0"/>
              <a:t> at 100 per cent and after a certain amount of hours the device overheats and actually pops, the back popped out," Segura said.</a:t>
            </a:r>
          </a:p>
          <a:p>
            <a:endParaRPr lang="en-CA" sz="2400" dirty="0"/>
          </a:p>
          <a:p>
            <a:r>
              <a:rPr lang="en-CA" sz="2400" dirty="0"/>
              <a:t>On Wednesday, Microsoft reported its Windows Defender Antivirus software had recently blocked attempts by hackers to embed </a:t>
            </a:r>
            <a:r>
              <a:rPr lang="en-CA" sz="2400" dirty="0" err="1"/>
              <a:t>cryptomining</a:t>
            </a:r>
            <a:r>
              <a:rPr lang="en-CA" sz="2400" dirty="0"/>
              <a:t> malware on nearly 500,000 computers in a single day, mostly in Russia, Turkey and Ukraine.</a:t>
            </a:r>
          </a:p>
          <a:p>
            <a:endParaRPr lang="en-CA" sz="2400" dirty="0"/>
          </a:p>
        </p:txBody>
      </p:sp>
    </p:spTree>
    <p:extLst>
      <p:ext uri="{BB962C8B-B14F-4D97-AF65-F5344CB8AC3E}">
        <p14:creationId xmlns:p14="http://schemas.microsoft.com/office/powerpoint/2010/main" val="6694729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Template>
  <TotalTime>10</TotalTime>
  <Words>432</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Trebuchet MS</vt:lpstr>
      <vt:lpstr>Tw Cen MT</vt:lpstr>
      <vt:lpstr>Circuit</vt:lpstr>
      <vt:lpstr>Cryptojacking' hacker trend turns Canadians into cryptocurrency miners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Cryptojacking' hacker trend turns Canadians into cryptocurrency miners</dc:title>
  <dc:creator>Computer Club PC</dc:creator>
  <cp:lastModifiedBy>Computer Club PC</cp:lastModifiedBy>
  <cp:revision>2</cp:revision>
  <dcterms:created xsi:type="dcterms:W3CDTF">2018-03-13T17:20:03Z</dcterms:created>
  <dcterms:modified xsi:type="dcterms:W3CDTF">2018-03-13T17:30:34Z</dcterms:modified>
</cp:coreProperties>
</file>