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9" autoAdjust="0"/>
    <p:restoredTop sz="94660"/>
  </p:normalViewPr>
  <p:slideViewPr>
    <p:cSldViewPr snapToGrid="0">
      <p:cViewPr varScale="1">
        <p:scale>
          <a:sx n="114" d="100"/>
          <a:sy n="114" d="100"/>
        </p:scale>
        <p:origin x="18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423BF71-38B7-8642-BFCE-EDAE9BD0CBAF}" type="datetimeFigureOut">
              <a:rPr lang="en-US" dirty="0"/>
              <a:t>3/12/2018</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B025CB-9D18-264E-A945-2D020344C9DA}" type="datetimeFigureOut">
              <a:rPr lang="en-US" dirty="0"/>
              <a:t>3/12/2018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7EFB6C-7E96-8F41-8872-189CA1C59F84}" type="datetimeFigureOut">
              <a:rPr lang="en-US" dirty="0"/>
              <a:t>3/12/2018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981CDE-9BE7-C544-8ACB-7077DFC4270F}" type="datetimeFigureOut">
              <a:rPr lang="en-US" dirty="0"/>
              <a:t>3/12/2018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55BA285-9698-1B45-8319-D90A8C63F150}" type="datetimeFigureOut">
              <a:rPr lang="en-US" dirty="0"/>
              <a:t>3/12/2018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A86CD42-43FF-B740-998F-DCC3802C4CE3}" type="datetimeFigureOut">
              <a:rPr lang="en-US" dirty="0"/>
              <a:t>3/12/2018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34695" y="2824269"/>
            <a:ext cx="4608576"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54792" y="2821491"/>
            <a:ext cx="4608576"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A0FFBD-2EE4-8547-BBAE-A1AC91C8D77E}" type="datetimeFigureOut">
              <a:rPr lang="en-US" dirty="0"/>
              <a:t>3/12/2018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5A2352-D7AC-F242-9256-A4477BCBF354}" type="datetimeFigureOut">
              <a:rPr lang="en-US" dirty="0"/>
              <a:t>3/12/2018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CFC6A-9AE6-404D-9FDD-168B477B9C90}" type="datetimeFigureOut">
              <a:rPr lang="en-US" dirty="0"/>
              <a:t>3/12/2018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CFCDFD-B4CF-A241-8D71-E814B10BEAF4}" type="datetimeFigureOut">
              <a:rPr lang="en-US" dirty="0"/>
              <a:t>3/12/2018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26A7B589-FD4B-7E46-869A-CBADC5FC564E}" type="datetimeFigureOut">
              <a:rPr lang="en-US" dirty="0"/>
              <a:t>3/12/2018</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CD8A92E-5FF9-8143-81B3-CCB531513398}" type="datetimeFigureOut">
              <a:rPr lang="en-US" dirty="0"/>
              <a:t>3/12/2018</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9A8EB-C48C-4EA6-A74A-1C0462E968F0}"/>
              </a:ext>
            </a:extLst>
          </p:cNvPr>
          <p:cNvSpPr>
            <a:spLocks noGrp="1"/>
          </p:cNvSpPr>
          <p:nvPr>
            <p:ph type="ctrTitle"/>
          </p:nvPr>
        </p:nvSpPr>
        <p:spPr/>
        <p:txBody>
          <a:bodyPr/>
          <a:lstStyle/>
          <a:p>
            <a:r>
              <a:rPr lang="en-CA" dirty="0"/>
              <a:t>BCC</a:t>
            </a:r>
          </a:p>
        </p:txBody>
      </p:sp>
      <p:sp>
        <p:nvSpPr>
          <p:cNvPr id="3" name="Subtitle 2">
            <a:extLst>
              <a:ext uri="{FF2B5EF4-FFF2-40B4-BE49-F238E27FC236}">
                <a16:creationId xmlns:a16="http://schemas.microsoft.com/office/drawing/2014/main" id="{68590AE3-6437-4A67-9B7D-9E7D84F5DFFD}"/>
              </a:ext>
            </a:extLst>
          </p:cNvPr>
          <p:cNvSpPr>
            <a:spLocks noGrp="1"/>
          </p:cNvSpPr>
          <p:nvPr>
            <p:ph type="subTitle" idx="1"/>
          </p:nvPr>
        </p:nvSpPr>
        <p:spPr/>
        <p:txBody>
          <a:bodyPr/>
          <a:lstStyle/>
          <a:p>
            <a:r>
              <a:rPr lang="en-CA" dirty="0"/>
              <a:t>M Salter</a:t>
            </a:r>
          </a:p>
          <a:p>
            <a:r>
              <a:rPr lang="en-CA" dirty="0"/>
              <a:t>Palm Creek Computer Club  -  March 2018</a:t>
            </a:r>
          </a:p>
        </p:txBody>
      </p:sp>
    </p:spTree>
    <p:extLst>
      <p:ext uri="{BB962C8B-B14F-4D97-AF65-F5344CB8AC3E}">
        <p14:creationId xmlns:p14="http://schemas.microsoft.com/office/powerpoint/2010/main" val="139949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53B9AFF-D7A0-4EC3-A4D0-891C5CC68C72}"/>
              </a:ext>
            </a:extLst>
          </p:cNvPr>
          <p:cNvSpPr/>
          <p:nvPr/>
        </p:nvSpPr>
        <p:spPr>
          <a:xfrm>
            <a:off x="726831" y="582360"/>
            <a:ext cx="6096000" cy="4893647"/>
          </a:xfrm>
          <a:prstGeom prst="rect">
            <a:avLst/>
          </a:prstGeom>
        </p:spPr>
        <p:txBody>
          <a:bodyPr>
            <a:spAutoFit/>
          </a:bodyPr>
          <a:lstStyle/>
          <a:p>
            <a:r>
              <a:rPr lang="en-CA" sz="2400" b="1" dirty="0">
                <a:solidFill>
                  <a:srgbClr val="454545"/>
                </a:solidFill>
                <a:latin typeface="Arial" panose="020B0604020202020204" pitchFamily="34" charset="0"/>
                <a:ea typeface="Times New Roman" panose="02020603050405020304" pitchFamily="18" charset="0"/>
              </a:rPr>
              <a:t>Bcc</a:t>
            </a:r>
            <a:r>
              <a:rPr lang="en-CA" sz="2400" dirty="0">
                <a:solidFill>
                  <a:srgbClr val="454545"/>
                </a:solidFill>
                <a:latin typeface="Arial" panose="020B0604020202020204" pitchFamily="34" charset="0"/>
                <a:ea typeface="Times New Roman" panose="02020603050405020304" pitchFamily="18" charset="0"/>
              </a:rPr>
              <a:t> is an abbreviation for blind carbon copy. If you add a recipient's name to the </a:t>
            </a:r>
            <a:r>
              <a:rPr lang="en-CA" sz="2400" b="1" dirty="0">
                <a:solidFill>
                  <a:srgbClr val="454545"/>
                </a:solidFill>
                <a:latin typeface="Arial" panose="020B0604020202020204" pitchFamily="34" charset="0"/>
                <a:ea typeface="Times New Roman" panose="02020603050405020304" pitchFamily="18" charset="0"/>
              </a:rPr>
              <a:t>Bcc</a:t>
            </a:r>
            <a:r>
              <a:rPr lang="en-CA" sz="2400" dirty="0">
                <a:solidFill>
                  <a:srgbClr val="454545"/>
                </a:solidFill>
                <a:latin typeface="Arial" panose="020B0604020202020204" pitchFamily="34" charset="0"/>
                <a:ea typeface="Times New Roman" panose="02020603050405020304" pitchFamily="18" charset="0"/>
              </a:rPr>
              <a:t> box in an e-mail message, a copy of the message is sent to the recipient, but the recipient's name is not visible to the other recipients of the message. If the </a:t>
            </a:r>
            <a:r>
              <a:rPr lang="en-CA" sz="2400" b="1" dirty="0">
                <a:solidFill>
                  <a:srgbClr val="454545"/>
                </a:solidFill>
                <a:latin typeface="Arial" panose="020B0604020202020204" pitchFamily="34" charset="0"/>
                <a:ea typeface="Times New Roman" panose="02020603050405020304" pitchFamily="18" charset="0"/>
              </a:rPr>
              <a:t>Bcc </a:t>
            </a:r>
            <a:r>
              <a:rPr lang="en-CA" sz="2400" dirty="0">
                <a:solidFill>
                  <a:srgbClr val="454545"/>
                </a:solidFill>
                <a:latin typeface="Arial" panose="020B0604020202020204" pitchFamily="34" charset="0"/>
                <a:ea typeface="Times New Roman" panose="02020603050405020304" pitchFamily="18" charset="0"/>
              </a:rPr>
              <a:t>box is not visible when you create a new message, you can add it</a:t>
            </a:r>
          </a:p>
          <a:p>
            <a:endParaRPr lang="en-CA" sz="2400" dirty="0">
              <a:solidFill>
                <a:srgbClr val="454545"/>
              </a:solidFill>
              <a:latin typeface="Arial" panose="020B0604020202020204" pitchFamily="34" charset="0"/>
            </a:endParaRPr>
          </a:p>
          <a:p>
            <a:r>
              <a:rPr lang="en-CA" sz="2400" dirty="0">
                <a:latin typeface="Arial" panose="020B0604020202020204" pitchFamily="34" charset="0"/>
                <a:cs typeface="Arial" panose="020B0604020202020204" pitchFamily="34" charset="0"/>
              </a:rPr>
              <a:t>In a new message, on the </a:t>
            </a:r>
            <a:r>
              <a:rPr lang="en-CA" sz="2400" b="1" dirty="0">
                <a:latin typeface="Arial" panose="020B0604020202020204" pitchFamily="34" charset="0"/>
                <a:cs typeface="Arial" panose="020B0604020202020204" pitchFamily="34" charset="0"/>
              </a:rPr>
              <a:t>Message Options</a:t>
            </a:r>
            <a:r>
              <a:rPr lang="en-CA" sz="2400" dirty="0">
                <a:latin typeface="Arial" panose="020B0604020202020204" pitchFamily="34" charset="0"/>
                <a:cs typeface="Arial" panose="020B0604020202020204" pitchFamily="34" charset="0"/>
              </a:rPr>
              <a:t> tab, in the </a:t>
            </a:r>
            <a:r>
              <a:rPr lang="en-CA" sz="2400" b="1" dirty="0">
                <a:latin typeface="Arial" panose="020B0604020202020204" pitchFamily="34" charset="0"/>
                <a:cs typeface="Arial" panose="020B0604020202020204" pitchFamily="34" charset="0"/>
              </a:rPr>
              <a:t>Fields</a:t>
            </a:r>
            <a:r>
              <a:rPr lang="en-CA" sz="2400" dirty="0">
                <a:latin typeface="Arial" panose="020B0604020202020204" pitchFamily="34" charset="0"/>
                <a:cs typeface="Arial" panose="020B0604020202020204" pitchFamily="34" charset="0"/>
              </a:rPr>
              <a:t> group, click </a:t>
            </a:r>
            <a:r>
              <a:rPr lang="en-CA" sz="2400" b="1" dirty="0">
                <a:latin typeface="Arial" panose="020B0604020202020204" pitchFamily="34" charset="0"/>
                <a:cs typeface="Arial" panose="020B0604020202020204" pitchFamily="34" charset="0"/>
              </a:rPr>
              <a:t>Show Bcc</a:t>
            </a:r>
            <a:r>
              <a:rPr lang="en-CA" sz="2400" dirty="0">
                <a:latin typeface="Arial" panose="020B0604020202020204" pitchFamily="34" charset="0"/>
                <a:cs typeface="Arial" panose="020B0604020202020204" pitchFamily="34" charset="0"/>
              </a:rPr>
              <a:t>.</a:t>
            </a:r>
          </a:p>
          <a:p>
            <a:endParaRPr lang="en-CA" sz="2400" dirty="0"/>
          </a:p>
        </p:txBody>
      </p:sp>
      <p:pic>
        <p:nvPicPr>
          <p:cNvPr id="4" name="Picture 3" descr="A screenshot of a cell phone&#10;&#10;Description generated with very high confidence">
            <a:extLst>
              <a:ext uri="{FF2B5EF4-FFF2-40B4-BE49-F238E27FC236}">
                <a16:creationId xmlns:a16="http://schemas.microsoft.com/office/drawing/2014/main" id="{876BAC41-7C04-4775-800D-D5C52F72F87F}"/>
              </a:ext>
            </a:extLst>
          </p:cNvPr>
          <p:cNvPicPr>
            <a:picLocks noChangeAspect="1"/>
          </p:cNvPicPr>
          <p:nvPr/>
        </p:nvPicPr>
        <p:blipFill>
          <a:blip r:embed="rId2"/>
          <a:stretch>
            <a:fillRect/>
          </a:stretch>
        </p:blipFill>
        <p:spPr>
          <a:xfrm>
            <a:off x="7156938" y="582360"/>
            <a:ext cx="4733193" cy="5337990"/>
          </a:xfrm>
          <a:prstGeom prst="rect">
            <a:avLst/>
          </a:prstGeom>
        </p:spPr>
      </p:pic>
    </p:spTree>
    <p:extLst>
      <p:ext uri="{BB962C8B-B14F-4D97-AF65-F5344CB8AC3E}">
        <p14:creationId xmlns:p14="http://schemas.microsoft.com/office/powerpoint/2010/main" val="268996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387D6-0C56-447C-98F2-9B828067AFD1}"/>
              </a:ext>
            </a:extLst>
          </p:cNvPr>
          <p:cNvSpPr>
            <a:spLocks noGrp="1"/>
          </p:cNvSpPr>
          <p:nvPr>
            <p:ph type="title"/>
          </p:nvPr>
        </p:nvSpPr>
        <p:spPr/>
        <p:txBody>
          <a:bodyPr anchor="ctr">
            <a:normAutofit/>
          </a:bodyPr>
          <a:lstStyle/>
          <a:p>
            <a:r>
              <a:rPr lang="en-CA" sz="4400" dirty="0">
                <a:latin typeface="Arial" panose="020B0604020202020204" pitchFamily="34" charset="0"/>
                <a:cs typeface="Arial" panose="020B0604020202020204" pitchFamily="34" charset="0"/>
              </a:rPr>
              <a:t>Best practices for using Bcc</a:t>
            </a:r>
          </a:p>
        </p:txBody>
      </p:sp>
      <p:sp>
        <p:nvSpPr>
          <p:cNvPr id="3" name="Rectangle 2">
            <a:extLst>
              <a:ext uri="{FF2B5EF4-FFF2-40B4-BE49-F238E27FC236}">
                <a16:creationId xmlns:a16="http://schemas.microsoft.com/office/drawing/2014/main" id="{8B05E738-CAF7-4230-9F9F-91BF421C73F3}"/>
              </a:ext>
            </a:extLst>
          </p:cNvPr>
          <p:cNvSpPr/>
          <p:nvPr/>
        </p:nvSpPr>
        <p:spPr>
          <a:xfrm>
            <a:off x="1389185" y="2126079"/>
            <a:ext cx="10462846" cy="3544560"/>
          </a:xfrm>
          <a:prstGeom prst="rect">
            <a:avLst/>
          </a:prstGeom>
        </p:spPr>
        <p:txBody>
          <a:bodyPr wrap="square">
            <a:spAutoFit/>
          </a:bodyPr>
          <a:lstStyle/>
          <a:p>
            <a:pPr lvl="0">
              <a:spcAft>
                <a:spcPts val="1000"/>
              </a:spcAft>
              <a:buSzPts val="1000"/>
              <a:tabLst>
                <a:tab pos="457200" algn="l"/>
              </a:tabLst>
            </a:pPr>
            <a:r>
              <a:rPr lang="en-CA" sz="2400" b="1" dirty="0">
                <a:solidFill>
                  <a:srgbClr val="454545"/>
                </a:solidFill>
                <a:latin typeface="Arial" panose="020B0604020202020204" pitchFamily="34" charset="0"/>
                <a:ea typeface="Times New Roman" panose="02020603050405020304" pitchFamily="18" charset="0"/>
                <a:cs typeface="Arial" panose="020B0604020202020204" pitchFamily="34" charset="0"/>
              </a:rPr>
              <a:t>Pave the way</a:t>
            </a:r>
            <a:r>
              <a:rPr lang="en-CA" sz="2400" dirty="0">
                <a:solidFill>
                  <a:srgbClr val="454545"/>
                </a:solidFill>
                <a:latin typeface="Arial" panose="020B0604020202020204" pitchFamily="34" charset="0"/>
                <a:ea typeface="Times New Roman" panose="02020603050405020304" pitchFamily="18" charset="0"/>
                <a:cs typeface="Arial" panose="020B0604020202020204" pitchFamily="34" charset="0"/>
              </a:rPr>
              <a:t>    Before you add an intended recipient's name to the </a:t>
            </a:r>
            <a:r>
              <a:rPr lang="en-CA" sz="2400" b="1" dirty="0">
                <a:solidFill>
                  <a:srgbClr val="454545"/>
                </a:solidFill>
                <a:latin typeface="Arial" panose="020B0604020202020204" pitchFamily="34" charset="0"/>
                <a:ea typeface="Times New Roman" panose="02020603050405020304" pitchFamily="18" charset="0"/>
                <a:cs typeface="Arial" panose="020B0604020202020204" pitchFamily="34" charset="0"/>
              </a:rPr>
              <a:t>Bcc </a:t>
            </a:r>
            <a:r>
              <a:rPr lang="en-CA" sz="2400" dirty="0">
                <a:solidFill>
                  <a:srgbClr val="454545"/>
                </a:solidFill>
                <a:latin typeface="Arial" panose="020B0604020202020204" pitchFamily="34" charset="0"/>
                <a:ea typeface="Times New Roman" panose="02020603050405020304" pitchFamily="18" charset="0"/>
                <a:cs typeface="Arial" panose="020B0604020202020204" pitchFamily="34" charset="0"/>
              </a:rPr>
              <a:t>box in a message, make sure that the recipient is expecting your message. That person may need to take steps to establish you as a safe sender (or a safe recipient, if your name will be in the </a:t>
            </a:r>
            <a:r>
              <a:rPr lang="en-CA" sz="2400" b="1" dirty="0">
                <a:solidFill>
                  <a:srgbClr val="454545"/>
                </a:solidFill>
                <a:latin typeface="Arial" panose="020B0604020202020204" pitchFamily="34" charset="0"/>
                <a:ea typeface="Times New Roman" panose="02020603050405020304" pitchFamily="18" charset="0"/>
                <a:cs typeface="Arial" panose="020B0604020202020204" pitchFamily="34" charset="0"/>
              </a:rPr>
              <a:t>To</a:t>
            </a:r>
            <a:r>
              <a:rPr lang="en-CA" sz="2400" dirty="0">
                <a:solidFill>
                  <a:srgbClr val="454545"/>
                </a:solidFill>
                <a:latin typeface="Arial" panose="020B0604020202020204" pitchFamily="34" charset="0"/>
                <a:ea typeface="Times New Roman" panose="02020603050405020304" pitchFamily="18" charset="0"/>
                <a:cs typeface="Arial" panose="020B0604020202020204" pitchFamily="34" charset="0"/>
              </a:rPr>
              <a:t> box of the message).</a:t>
            </a:r>
            <a:endParaRPr lang="en-CA" sz="2400"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CA" sz="2400" dirty="0">
                <a:solidFill>
                  <a:srgbClr val="454545"/>
                </a:solidFill>
                <a:latin typeface="Arial" panose="020B0604020202020204" pitchFamily="34" charset="0"/>
                <a:ea typeface="Times New Roman" panose="02020603050405020304" pitchFamily="18" charset="0"/>
                <a:cs typeface="Arial" panose="020B0604020202020204" pitchFamily="34" charset="0"/>
              </a:rPr>
              <a:t>Why is this necessary? Using Bcc is a favorite technique of spammers. Therefore, a lot of junk e-mail filters flag messages that use the </a:t>
            </a:r>
            <a:r>
              <a:rPr lang="en-CA" sz="2400" b="1" dirty="0">
                <a:solidFill>
                  <a:srgbClr val="454545"/>
                </a:solidFill>
                <a:latin typeface="Arial" panose="020B0604020202020204" pitchFamily="34" charset="0"/>
                <a:ea typeface="Times New Roman" panose="02020603050405020304" pitchFamily="18" charset="0"/>
                <a:cs typeface="Arial" panose="020B0604020202020204" pitchFamily="34" charset="0"/>
              </a:rPr>
              <a:t>Bcc</a:t>
            </a:r>
            <a:r>
              <a:rPr lang="en-CA" sz="2400" dirty="0">
                <a:solidFill>
                  <a:srgbClr val="454545"/>
                </a:solidFill>
                <a:latin typeface="Arial" panose="020B0604020202020204" pitchFamily="34" charset="0"/>
                <a:ea typeface="Times New Roman" panose="02020603050405020304" pitchFamily="18" charset="0"/>
                <a:cs typeface="Arial" panose="020B0604020202020204" pitchFamily="34" charset="0"/>
              </a:rPr>
              <a:t> box as junk. So if your intended recipient has not added your name to the </a:t>
            </a:r>
            <a:r>
              <a:rPr lang="en-CA" sz="2400" u="sng" dirty="0">
                <a:solidFill>
                  <a:srgbClr val="0000FF"/>
                </a:solidFill>
                <a:latin typeface="Arial" panose="020B0604020202020204" pitchFamily="34" charset="0"/>
                <a:ea typeface="Times New Roman" panose="02020603050405020304" pitchFamily="18" charset="0"/>
                <a:cs typeface="Arial" panose="020B0604020202020204" pitchFamily="34" charset="0"/>
              </a:rPr>
              <a:t>Safe Senders List</a:t>
            </a:r>
            <a:r>
              <a:rPr lang="en-CA" sz="2400" dirty="0">
                <a:solidFill>
                  <a:srgbClr val="454545"/>
                </a:solidFill>
                <a:latin typeface="Arial" panose="020B0604020202020204" pitchFamily="34" charset="0"/>
                <a:ea typeface="Times New Roman" panose="02020603050405020304" pitchFamily="18" charset="0"/>
                <a:cs typeface="Arial" panose="020B0604020202020204" pitchFamily="34" charset="0"/>
              </a:rPr>
              <a:t> in Microsoft Outlook, your message may go straight to the Junk E-mail folder or its equivalent.</a:t>
            </a:r>
            <a:endParaRPr lang="en-CA" sz="24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36025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387D6-0C56-447C-98F2-9B828067AFD1}"/>
              </a:ext>
            </a:extLst>
          </p:cNvPr>
          <p:cNvSpPr>
            <a:spLocks noGrp="1"/>
          </p:cNvSpPr>
          <p:nvPr>
            <p:ph type="title"/>
          </p:nvPr>
        </p:nvSpPr>
        <p:spPr/>
        <p:txBody>
          <a:bodyPr anchor="ctr">
            <a:normAutofit/>
          </a:bodyPr>
          <a:lstStyle/>
          <a:p>
            <a:r>
              <a:rPr lang="en-CA" sz="4400" dirty="0">
                <a:latin typeface="Arial" panose="020B0604020202020204" pitchFamily="34" charset="0"/>
                <a:cs typeface="Arial" panose="020B0604020202020204" pitchFamily="34" charset="0"/>
              </a:rPr>
              <a:t>Best practices for using Bcc  </a:t>
            </a:r>
            <a:r>
              <a:rPr lang="en-CA" sz="2400" dirty="0">
                <a:latin typeface="Arial" panose="020B0604020202020204" pitchFamily="34" charset="0"/>
                <a:cs typeface="Arial" panose="020B0604020202020204" pitchFamily="34" charset="0"/>
              </a:rPr>
              <a:t>(cont’d)</a:t>
            </a:r>
          </a:p>
        </p:txBody>
      </p:sp>
      <p:sp>
        <p:nvSpPr>
          <p:cNvPr id="3" name="Rectangle 2">
            <a:extLst>
              <a:ext uri="{FF2B5EF4-FFF2-40B4-BE49-F238E27FC236}">
                <a16:creationId xmlns:a16="http://schemas.microsoft.com/office/drawing/2014/main" id="{8B05E738-CAF7-4230-9F9F-91BF421C73F3}"/>
              </a:ext>
            </a:extLst>
          </p:cNvPr>
          <p:cNvSpPr/>
          <p:nvPr/>
        </p:nvSpPr>
        <p:spPr>
          <a:xfrm>
            <a:off x="1389185" y="2126079"/>
            <a:ext cx="10462846" cy="1938992"/>
          </a:xfrm>
          <a:prstGeom prst="rect">
            <a:avLst/>
          </a:prstGeom>
        </p:spPr>
        <p:txBody>
          <a:bodyPr wrap="square">
            <a:spAutoFit/>
          </a:bodyPr>
          <a:lstStyle/>
          <a:p>
            <a:pPr lvl="0"/>
            <a:r>
              <a:rPr lang="en-CA" sz="2400" b="1" dirty="0">
                <a:latin typeface="Arial" panose="020B0604020202020204" pitchFamily="34" charset="0"/>
                <a:cs typeface="Arial" panose="020B0604020202020204" pitchFamily="34" charset="0"/>
              </a:rPr>
              <a:t>Think before you include a distribution list in the Bcc box</a:t>
            </a:r>
            <a:r>
              <a:rPr lang="en-CA" sz="2400" dirty="0">
                <a:latin typeface="Arial" panose="020B0604020202020204" pitchFamily="34" charset="0"/>
                <a:cs typeface="Arial" panose="020B0604020202020204" pitchFamily="34" charset="0"/>
              </a:rPr>
              <a:t>    People who use rules to sort their e-mail into folders will be inconvenienced if you list the name of the distribution list in the </a:t>
            </a:r>
            <a:r>
              <a:rPr lang="en-CA" sz="2400" b="1" dirty="0">
                <a:latin typeface="Arial" panose="020B0604020202020204" pitchFamily="34" charset="0"/>
                <a:cs typeface="Arial" panose="020B0604020202020204" pitchFamily="34" charset="0"/>
              </a:rPr>
              <a:t>Bcc</a:t>
            </a:r>
            <a:r>
              <a:rPr lang="en-CA" sz="2400" dirty="0">
                <a:latin typeface="Arial" panose="020B0604020202020204" pitchFamily="34" charset="0"/>
                <a:cs typeface="Arial" panose="020B0604020202020204" pitchFamily="34" charset="0"/>
              </a:rPr>
              <a:t> box. Because their rules depend on the name of the distribution list being in the </a:t>
            </a:r>
            <a:r>
              <a:rPr lang="en-CA" sz="2400" b="1" dirty="0">
                <a:latin typeface="Arial" panose="020B0604020202020204" pitchFamily="34" charset="0"/>
                <a:cs typeface="Arial" panose="020B0604020202020204" pitchFamily="34" charset="0"/>
              </a:rPr>
              <a:t>To </a:t>
            </a:r>
            <a:r>
              <a:rPr lang="en-CA" sz="2400" dirty="0">
                <a:latin typeface="Arial" panose="020B0604020202020204" pitchFamily="34" charset="0"/>
                <a:cs typeface="Arial" panose="020B0604020202020204" pitchFamily="34" charset="0"/>
              </a:rPr>
              <a:t>box or </a:t>
            </a:r>
            <a:r>
              <a:rPr lang="en-CA" sz="2400" b="1" dirty="0">
                <a:latin typeface="Arial" panose="020B0604020202020204" pitchFamily="34" charset="0"/>
                <a:cs typeface="Arial" panose="020B0604020202020204" pitchFamily="34" charset="0"/>
              </a:rPr>
              <a:t>Cc</a:t>
            </a:r>
            <a:r>
              <a:rPr lang="en-CA" sz="2400" dirty="0">
                <a:latin typeface="Arial" panose="020B0604020202020204" pitchFamily="34" charset="0"/>
                <a:cs typeface="Arial" panose="020B0604020202020204" pitchFamily="34" charset="0"/>
              </a:rPr>
              <a:t> box, your message will not be sorted according to their rules.</a:t>
            </a:r>
          </a:p>
        </p:txBody>
      </p:sp>
    </p:spTree>
    <p:extLst>
      <p:ext uri="{BB962C8B-B14F-4D97-AF65-F5344CB8AC3E}">
        <p14:creationId xmlns:p14="http://schemas.microsoft.com/office/powerpoint/2010/main" val="1507387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387D6-0C56-447C-98F2-9B828067AFD1}"/>
              </a:ext>
            </a:extLst>
          </p:cNvPr>
          <p:cNvSpPr>
            <a:spLocks noGrp="1"/>
          </p:cNvSpPr>
          <p:nvPr>
            <p:ph type="title"/>
          </p:nvPr>
        </p:nvSpPr>
        <p:spPr/>
        <p:txBody>
          <a:bodyPr anchor="ctr">
            <a:normAutofit/>
          </a:bodyPr>
          <a:lstStyle/>
          <a:p>
            <a:r>
              <a:rPr lang="en-CA" sz="4400" dirty="0">
                <a:latin typeface="Arial" panose="020B0604020202020204" pitchFamily="34" charset="0"/>
                <a:cs typeface="Arial" panose="020B0604020202020204" pitchFamily="34" charset="0"/>
              </a:rPr>
              <a:t>Best practices for using Bcc  </a:t>
            </a:r>
            <a:r>
              <a:rPr lang="en-CA" sz="2400" dirty="0">
                <a:latin typeface="Arial" panose="020B0604020202020204" pitchFamily="34" charset="0"/>
                <a:cs typeface="Arial" panose="020B0604020202020204" pitchFamily="34" charset="0"/>
              </a:rPr>
              <a:t>(cont’d)</a:t>
            </a:r>
          </a:p>
        </p:txBody>
      </p:sp>
      <p:sp>
        <p:nvSpPr>
          <p:cNvPr id="3" name="Rectangle 2">
            <a:extLst>
              <a:ext uri="{FF2B5EF4-FFF2-40B4-BE49-F238E27FC236}">
                <a16:creationId xmlns:a16="http://schemas.microsoft.com/office/drawing/2014/main" id="{8B05E738-CAF7-4230-9F9F-91BF421C73F3}"/>
              </a:ext>
            </a:extLst>
          </p:cNvPr>
          <p:cNvSpPr/>
          <p:nvPr/>
        </p:nvSpPr>
        <p:spPr>
          <a:xfrm>
            <a:off x="1389185" y="2126079"/>
            <a:ext cx="10462846" cy="2677656"/>
          </a:xfrm>
          <a:prstGeom prst="rect">
            <a:avLst/>
          </a:prstGeom>
        </p:spPr>
        <p:txBody>
          <a:bodyPr wrap="square">
            <a:spAutoFit/>
          </a:bodyPr>
          <a:lstStyle/>
          <a:p>
            <a:pPr lvl="0"/>
            <a:r>
              <a:rPr lang="en-CA" sz="2400" b="1" dirty="0">
                <a:latin typeface="Arial" panose="020B0604020202020204" pitchFamily="34" charset="0"/>
                <a:cs typeface="Arial" panose="020B0604020202020204" pitchFamily="34" charset="0"/>
              </a:rPr>
              <a:t>Know your limits</a:t>
            </a:r>
            <a:r>
              <a:rPr lang="en-CA" sz="2400" dirty="0">
                <a:latin typeface="Arial" panose="020B0604020202020204" pitchFamily="34" charset="0"/>
                <a:cs typeface="Arial" panose="020B0604020202020204" pitchFamily="34" charset="0"/>
              </a:rPr>
              <a:t>    Many e-mail service providers set limits for the number of names that can be included in the </a:t>
            </a:r>
            <a:r>
              <a:rPr lang="en-CA" sz="2400" b="1" dirty="0">
                <a:latin typeface="Arial" panose="020B0604020202020204" pitchFamily="34" charset="0"/>
                <a:cs typeface="Arial" panose="020B0604020202020204" pitchFamily="34" charset="0"/>
              </a:rPr>
              <a:t>To</a:t>
            </a:r>
            <a:r>
              <a:rPr lang="en-CA" sz="2400" dirty="0">
                <a:latin typeface="Arial" panose="020B0604020202020204" pitchFamily="34" charset="0"/>
                <a:cs typeface="Arial" panose="020B0604020202020204" pitchFamily="34" charset="0"/>
              </a:rPr>
              <a:t>, </a:t>
            </a:r>
            <a:r>
              <a:rPr lang="en-CA" sz="2400" b="1" dirty="0">
                <a:latin typeface="Arial" panose="020B0604020202020204" pitchFamily="34" charset="0"/>
                <a:cs typeface="Arial" panose="020B0604020202020204" pitchFamily="34" charset="0"/>
              </a:rPr>
              <a:t>Cc</a:t>
            </a:r>
            <a:r>
              <a:rPr lang="en-CA" sz="2400" dirty="0">
                <a:latin typeface="Arial" panose="020B0604020202020204" pitchFamily="34" charset="0"/>
                <a:cs typeface="Arial" panose="020B0604020202020204" pitchFamily="34" charset="0"/>
              </a:rPr>
              <a:t>, and </a:t>
            </a:r>
            <a:r>
              <a:rPr lang="en-CA" sz="2400" b="1" dirty="0">
                <a:latin typeface="Arial" panose="020B0604020202020204" pitchFamily="34" charset="0"/>
                <a:cs typeface="Arial" panose="020B0604020202020204" pitchFamily="34" charset="0"/>
              </a:rPr>
              <a:t>Bcc</a:t>
            </a:r>
            <a:r>
              <a:rPr lang="en-CA" sz="2400" dirty="0">
                <a:latin typeface="Arial" panose="020B0604020202020204" pitchFamily="34" charset="0"/>
                <a:cs typeface="Arial" panose="020B0604020202020204" pitchFamily="34" charset="0"/>
              </a:rPr>
              <a:t> boxes in a message. For example, your e-mail service provider may limit each message to a maximum of 100 e-mail addresses. If these addresses are distributed among the </a:t>
            </a:r>
            <a:r>
              <a:rPr lang="en-CA" sz="2400" b="1" dirty="0">
                <a:latin typeface="Arial" panose="020B0604020202020204" pitchFamily="34" charset="0"/>
                <a:cs typeface="Arial" panose="020B0604020202020204" pitchFamily="34" charset="0"/>
              </a:rPr>
              <a:t>To</a:t>
            </a:r>
            <a:r>
              <a:rPr lang="en-CA" sz="2400" dirty="0">
                <a:latin typeface="Arial" panose="020B0604020202020204" pitchFamily="34" charset="0"/>
                <a:cs typeface="Arial" panose="020B0604020202020204" pitchFamily="34" charset="0"/>
              </a:rPr>
              <a:t>, </a:t>
            </a:r>
            <a:r>
              <a:rPr lang="en-CA" sz="2400" b="1" dirty="0">
                <a:latin typeface="Arial" panose="020B0604020202020204" pitchFamily="34" charset="0"/>
                <a:cs typeface="Arial" panose="020B0604020202020204" pitchFamily="34" charset="0"/>
              </a:rPr>
              <a:t>Cc</a:t>
            </a:r>
            <a:r>
              <a:rPr lang="en-CA" sz="2400" dirty="0">
                <a:latin typeface="Arial" panose="020B0604020202020204" pitchFamily="34" charset="0"/>
                <a:cs typeface="Arial" panose="020B0604020202020204" pitchFamily="34" charset="0"/>
              </a:rPr>
              <a:t>, and </a:t>
            </a:r>
            <a:r>
              <a:rPr lang="en-CA" sz="2400" b="1" dirty="0">
                <a:latin typeface="Arial" panose="020B0604020202020204" pitchFamily="34" charset="0"/>
                <a:cs typeface="Arial" panose="020B0604020202020204" pitchFamily="34" charset="0"/>
              </a:rPr>
              <a:t>Bcc</a:t>
            </a:r>
            <a:r>
              <a:rPr lang="en-CA" sz="2400" dirty="0">
                <a:latin typeface="Arial" panose="020B0604020202020204" pitchFamily="34" charset="0"/>
                <a:cs typeface="Arial" panose="020B0604020202020204" pitchFamily="34" charset="0"/>
              </a:rPr>
              <a:t> boxes, remember that the names in the </a:t>
            </a:r>
            <a:r>
              <a:rPr lang="en-CA" sz="2400" b="1" dirty="0">
                <a:latin typeface="Arial" panose="020B0604020202020204" pitchFamily="34" charset="0"/>
                <a:cs typeface="Arial" panose="020B0604020202020204" pitchFamily="34" charset="0"/>
              </a:rPr>
              <a:t>Bcc </a:t>
            </a:r>
            <a:r>
              <a:rPr lang="en-CA" sz="2400" dirty="0">
                <a:latin typeface="Arial" panose="020B0604020202020204" pitchFamily="34" charset="0"/>
                <a:cs typeface="Arial" panose="020B0604020202020204" pitchFamily="34" charset="0"/>
              </a:rPr>
              <a:t>box will count toward your total limit. Ask your e-mail service provider about the policies for your account.</a:t>
            </a:r>
          </a:p>
        </p:txBody>
      </p:sp>
    </p:spTree>
    <p:extLst>
      <p:ext uri="{BB962C8B-B14F-4D97-AF65-F5344CB8AC3E}">
        <p14:creationId xmlns:p14="http://schemas.microsoft.com/office/powerpoint/2010/main" val="1910195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387D6-0C56-447C-98F2-9B828067AFD1}"/>
              </a:ext>
            </a:extLst>
          </p:cNvPr>
          <p:cNvSpPr>
            <a:spLocks noGrp="1"/>
          </p:cNvSpPr>
          <p:nvPr>
            <p:ph type="title"/>
          </p:nvPr>
        </p:nvSpPr>
        <p:spPr/>
        <p:txBody>
          <a:bodyPr anchor="ctr">
            <a:normAutofit/>
          </a:bodyPr>
          <a:lstStyle/>
          <a:p>
            <a:r>
              <a:rPr lang="en-CA" sz="4400" dirty="0">
                <a:latin typeface="Arial" panose="020B0604020202020204" pitchFamily="34" charset="0"/>
                <a:cs typeface="Arial" panose="020B0604020202020204" pitchFamily="34" charset="0"/>
              </a:rPr>
              <a:t>Ideas for using Bcc</a:t>
            </a:r>
            <a:endParaRPr lang="en-CA" sz="2400"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8B05E738-CAF7-4230-9F9F-91BF421C73F3}"/>
              </a:ext>
            </a:extLst>
          </p:cNvPr>
          <p:cNvSpPr/>
          <p:nvPr/>
        </p:nvSpPr>
        <p:spPr>
          <a:xfrm>
            <a:off x="1389185" y="2126079"/>
            <a:ext cx="10462846" cy="1938992"/>
          </a:xfrm>
          <a:prstGeom prst="rect">
            <a:avLst/>
          </a:prstGeom>
        </p:spPr>
        <p:txBody>
          <a:bodyPr wrap="square">
            <a:spAutoFit/>
          </a:bodyPr>
          <a:lstStyle/>
          <a:p>
            <a:pPr lvl="0"/>
            <a:r>
              <a:rPr lang="en-CA" sz="2400" b="1" dirty="0">
                <a:latin typeface="Arial" panose="020B0604020202020204" pitchFamily="34" charset="0"/>
                <a:cs typeface="Arial" panose="020B0604020202020204" pitchFamily="34" charset="0"/>
              </a:rPr>
              <a:t>Keep the recipient list private</a:t>
            </a:r>
            <a:r>
              <a:rPr lang="en-CA" sz="2400" dirty="0">
                <a:latin typeface="Arial" panose="020B0604020202020204" pitchFamily="34" charset="0"/>
                <a:cs typeface="Arial" panose="020B0604020202020204" pitchFamily="34" charset="0"/>
              </a:rPr>
              <a:t>    Bcc can help you to be respectful of others' privacy by keeping them in the loop without disclosing their identities. For example, if you send a job announcement to multiple people, you may want to use Bcc to keep the identities of the potential job seekers private.</a:t>
            </a:r>
          </a:p>
        </p:txBody>
      </p:sp>
    </p:spTree>
    <p:extLst>
      <p:ext uri="{BB962C8B-B14F-4D97-AF65-F5344CB8AC3E}">
        <p14:creationId xmlns:p14="http://schemas.microsoft.com/office/powerpoint/2010/main" val="3648040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387D6-0C56-447C-98F2-9B828067AFD1}"/>
              </a:ext>
            </a:extLst>
          </p:cNvPr>
          <p:cNvSpPr>
            <a:spLocks noGrp="1"/>
          </p:cNvSpPr>
          <p:nvPr>
            <p:ph type="title"/>
          </p:nvPr>
        </p:nvSpPr>
        <p:spPr/>
        <p:txBody>
          <a:bodyPr anchor="ctr">
            <a:normAutofit/>
          </a:bodyPr>
          <a:lstStyle/>
          <a:p>
            <a:r>
              <a:rPr lang="en-CA" sz="4400" dirty="0">
                <a:latin typeface="Arial" panose="020B0604020202020204" pitchFamily="34" charset="0"/>
                <a:cs typeface="Arial" panose="020B0604020202020204" pitchFamily="34" charset="0"/>
              </a:rPr>
              <a:t>Ideas for using Bcc  </a:t>
            </a:r>
            <a:r>
              <a:rPr lang="en-CA" sz="2400" dirty="0">
                <a:latin typeface="Arial" panose="020B0604020202020204" pitchFamily="34" charset="0"/>
                <a:cs typeface="Arial" panose="020B0604020202020204" pitchFamily="34" charset="0"/>
              </a:rPr>
              <a:t>(cont’d)</a:t>
            </a:r>
          </a:p>
        </p:txBody>
      </p:sp>
      <p:sp>
        <p:nvSpPr>
          <p:cNvPr id="3" name="Rectangle 2">
            <a:extLst>
              <a:ext uri="{FF2B5EF4-FFF2-40B4-BE49-F238E27FC236}">
                <a16:creationId xmlns:a16="http://schemas.microsoft.com/office/drawing/2014/main" id="{8B05E738-CAF7-4230-9F9F-91BF421C73F3}"/>
              </a:ext>
            </a:extLst>
          </p:cNvPr>
          <p:cNvSpPr/>
          <p:nvPr/>
        </p:nvSpPr>
        <p:spPr>
          <a:xfrm>
            <a:off x="1389185" y="2126079"/>
            <a:ext cx="10462846" cy="3416320"/>
          </a:xfrm>
          <a:prstGeom prst="rect">
            <a:avLst/>
          </a:prstGeom>
        </p:spPr>
        <p:txBody>
          <a:bodyPr wrap="square">
            <a:spAutoFit/>
          </a:bodyPr>
          <a:lstStyle/>
          <a:p>
            <a:pPr lvl="0"/>
            <a:r>
              <a:rPr lang="en-CA" sz="2400" b="1" dirty="0">
                <a:latin typeface="Arial" panose="020B0604020202020204" pitchFamily="34" charset="0"/>
                <a:cs typeface="Arial" panose="020B0604020202020204" pitchFamily="34" charset="0"/>
              </a:rPr>
              <a:t>Help curb a conversation that has gone wild</a:t>
            </a:r>
            <a:r>
              <a:rPr lang="en-CA" sz="2400" dirty="0">
                <a:latin typeface="Arial" panose="020B0604020202020204" pitchFamily="34" charset="0"/>
                <a:cs typeface="Arial" panose="020B0604020202020204" pitchFamily="34" charset="0"/>
              </a:rPr>
              <a:t>    Here is one situation in which using Bcc for a distribution list or a large number of names can be helpful.</a:t>
            </a:r>
          </a:p>
          <a:p>
            <a:pPr lvl="0"/>
            <a:endParaRPr lang="en-CA" sz="2400" dirty="0">
              <a:latin typeface="Arial" panose="020B0604020202020204" pitchFamily="34" charset="0"/>
              <a:cs typeface="Arial" panose="020B0604020202020204" pitchFamily="34" charset="0"/>
            </a:endParaRPr>
          </a:p>
          <a:p>
            <a:r>
              <a:rPr lang="en-CA" sz="2400" dirty="0">
                <a:latin typeface="Arial" panose="020B0604020202020204" pitchFamily="34" charset="0"/>
                <a:cs typeface="Arial" panose="020B0604020202020204" pitchFamily="34" charset="0"/>
              </a:rPr>
              <a:t>Suppose you send a message with a large number of people listed in the </a:t>
            </a:r>
            <a:r>
              <a:rPr lang="en-CA" sz="2400" b="1" dirty="0">
                <a:latin typeface="Arial" panose="020B0604020202020204" pitchFamily="34" charset="0"/>
                <a:cs typeface="Arial" panose="020B0604020202020204" pitchFamily="34" charset="0"/>
              </a:rPr>
              <a:t>To</a:t>
            </a:r>
            <a:r>
              <a:rPr lang="en-CA" sz="2400" dirty="0">
                <a:latin typeface="Arial" panose="020B0604020202020204" pitchFamily="34" charset="0"/>
                <a:cs typeface="Arial" panose="020B0604020202020204" pitchFamily="34" charset="0"/>
              </a:rPr>
              <a:t> box. The discussion starts to get lively, and everyone wants to give an opinion. The number of messages increases drastically because many recipients reply with the sentiment "please stop replying all to this message.”</a:t>
            </a:r>
          </a:p>
        </p:txBody>
      </p:sp>
    </p:spTree>
    <p:extLst>
      <p:ext uri="{BB962C8B-B14F-4D97-AF65-F5344CB8AC3E}">
        <p14:creationId xmlns:p14="http://schemas.microsoft.com/office/powerpoint/2010/main" val="2005222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387D6-0C56-447C-98F2-9B828067AFD1}"/>
              </a:ext>
            </a:extLst>
          </p:cNvPr>
          <p:cNvSpPr>
            <a:spLocks noGrp="1"/>
          </p:cNvSpPr>
          <p:nvPr>
            <p:ph type="title"/>
          </p:nvPr>
        </p:nvSpPr>
        <p:spPr/>
        <p:txBody>
          <a:bodyPr anchor="ctr">
            <a:normAutofit/>
          </a:bodyPr>
          <a:lstStyle/>
          <a:p>
            <a:r>
              <a:rPr lang="en-CA" sz="4400" dirty="0">
                <a:latin typeface="Arial" panose="020B0604020202020204" pitchFamily="34" charset="0"/>
                <a:cs typeface="Arial" panose="020B0604020202020204" pitchFamily="34" charset="0"/>
              </a:rPr>
              <a:t>Ideas for using Bcc  </a:t>
            </a:r>
            <a:r>
              <a:rPr lang="en-CA" sz="2400" dirty="0">
                <a:latin typeface="Arial" panose="020B0604020202020204" pitchFamily="34" charset="0"/>
                <a:cs typeface="Arial" panose="020B0604020202020204" pitchFamily="34" charset="0"/>
              </a:rPr>
              <a:t>(cont’d)</a:t>
            </a:r>
          </a:p>
        </p:txBody>
      </p:sp>
      <p:sp>
        <p:nvSpPr>
          <p:cNvPr id="3" name="Rectangle 2">
            <a:extLst>
              <a:ext uri="{FF2B5EF4-FFF2-40B4-BE49-F238E27FC236}">
                <a16:creationId xmlns:a16="http://schemas.microsoft.com/office/drawing/2014/main" id="{8B05E738-CAF7-4230-9F9F-91BF421C73F3}"/>
              </a:ext>
            </a:extLst>
          </p:cNvPr>
          <p:cNvSpPr/>
          <p:nvPr/>
        </p:nvSpPr>
        <p:spPr>
          <a:xfrm>
            <a:off x="1389185" y="2126079"/>
            <a:ext cx="10462846" cy="3416320"/>
          </a:xfrm>
          <a:prstGeom prst="rect">
            <a:avLst/>
          </a:prstGeom>
        </p:spPr>
        <p:txBody>
          <a:bodyPr wrap="square">
            <a:spAutoFit/>
          </a:bodyPr>
          <a:lstStyle/>
          <a:p>
            <a:pPr lvl="0"/>
            <a:r>
              <a:rPr lang="en-CA" sz="2400" dirty="0">
                <a:latin typeface="Arial" panose="020B0604020202020204" pitchFamily="34" charset="0"/>
                <a:cs typeface="Arial" panose="020B0604020202020204" pitchFamily="34" charset="0"/>
              </a:rPr>
              <a:t>The problem is that when they do this, they click </a:t>
            </a:r>
            <a:r>
              <a:rPr lang="en-CA" sz="2400" b="1" dirty="0">
                <a:latin typeface="Arial" panose="020B0604020202020204" pitchFamily="34" charset="0"/>
                <a:cs typeface="Arial" panose="020B0604020202020204" pitchFamily="34" charset="0"/>
              </a:rPr>
              <a:t>Reply to All</a:t>
            </a:r>
            <a:r>
              <a:rPr lang="en-CA" sz="2400" dirty="0">
                <a:latin typeface="Arial" panose="020B0604020202020204" pitchFamily="34" charset="0"/>
                <a:cs typeface="Arial" panose="020B0604020202020204" pitchFamily="34" charset="0"/>
              </a:rPr>
              <a:t>. One way to curb the use of the </a:t>
            </a:r>
            <a:r>
              <a:rPr lang="en-CA" sz="2400" b="1" dirty="0">
                <a:latin typeface="Arial" panose="020B0604020202020204" pitchFamily="34" charset="0"/>
                <a:cs typeface="Arial" panose="020B0604020202020204" pitchFamily="34" charset="0"/>
              </a:rPr>
              <a:t>Reply to All </a:t>
            </a:r>
            <a:r>
              <a:rPr lang="en-CA" sz="2400" dirty="0">
                <a:latin typeface="Arial" panose="020B0604020202020204" pitchFamily="34" charset="0"/>
                <a:cs typeface="Arial" panose="020B0604020202020204" pitchFamily="34" charset="0"/>
              </a:rPr>
              <a:t>option is to respond and put the name of the distribution list in the </a:t>
            </a:r>
            <a:r>
              <a:rPr lang="en-CA" sz="2400" b="1" dirty="0">
                <a:latin typeface="Arial" panose="020B0604020202020204" pitchFamily="34" charset="0"/>
                <a:cs typeface="Arial" panose="020B0604020202020204" pitchFamily="34" charset="0"/>
              </a:rPr>
              <a:t>Bcc</a:t>
            </a:r>
            <a:r>
              <a:rPr lang="en-CA" sz="2400" dirty="0">
                <a:latin typeface="Arial" panose="020B0604020202020204" pitchFamily="34" charset="0"/>
                <a:cs typeface="Arial" panose="020B0604020202020204" pitchFamily="34" charset="0"/>
              </a:rPr>
              <a:t> box. For example, you can click </a:t>
            </a:r>
            <a:r>
              <a:rPr lang="en-CA" sz="2400" b="1" dirty="0">
                <a:latin typeface="Arial" panose="020B0604020202020204" pitchFamily="34" charset="0"/>
                <a:cs typeface="Arial" panose="020B0604020202020204" pitchFamily="34" charset="0"/>
              </a:rPr>
              <a:t>Reply</a:t>
            </a:r>
            <a:r>
              <a:rPr lang="en-CA" sz="2400" dirty="0">
                <a:latin typeface="Arial" panose="020B0604020202020204" pitchFamily="34" charset="0"/>
                <a:cs typeface="Arial" panose="020B0604020202020204" pitchFamily="34" charset="0"/>
              </a:rPr>
              <a:t>, put only your name in the </a:t>
            </a:r>
            <a:r>
              <a:rPr lang="en-CA" sz="2400" b="1" dirty="0">
                <a:latin typeface="Arial" panose="020B0604020202020204" pitchFamily="34" charset="0"/>
                <a:cs typeface="Arial" panose="020B0604020202020204" pitchFamily="34" charset="0"/>
              </a:rPr>
              <a:t>To</a:t>
            </a:r>
            <a:r>
              <a:rPr lang="en-CA" sz="2400" dirty="0">
                <a:latin typeface="Arial" panose="020B0604020202020204" pitchFamily="34" charset="0"/>
                <a:cs typeface="Arial" panose="020B0604020202020204" pitchFamily="34" charset="0"/>
              </a:rPr>
              <a:t> box, move the distribution list to the </a:t>
            </a:r>
            <a:r>
              <a:rPr lang="en-CA" sz="2400" b="1" dirty="0">
                <a:latin typeface="Arial" panose="020B0604020202020204" pitchFamily="34" charset="0"/>
                <a:cs typeface="Arial" panose="020B0604020202020204" pitchFamily="34" charset="0"/>
              </a:rPr>
              <a:t>Bcc</a:t>
            </a:r>
            <a:r>
              <a:rPr lang="en-CA" sz="2400" dirty="0">
                <a:latin typeface="Arial" panose="020B0604020202020204" pitchFamily="34" charset="0"/>
                <a:cs typeface="Arial" panose="020B0604020202020204" pitchFamily="34" charset="0"/>
              </a:rPr>
              <a:t> box, and write a message similar to the following:</a:t>
            </a:r>
          </a:p>
          <a:p>
            <a:pPr lvl="0"/>
            <a:endParaRPr lang="en-CA" sz="2400" dirty="0">
              <a:latin typeface="Arial" panose="020B0604020202020204" pitchFamily="34" charset="0"/>
              <a:cs typeface="Arial" panose="020B0604020202020204" pitchFamily="34" charset="0"/>
            </a:endParaRPr>
          </a:p>
          <a:p>
            <a:r>
              <a:rPr lang="en-CA" sz="2400" dirty="0">
                <a:latin typeface="Arial" panose="020B0604020202020204" pitchFamily="34" charset="0"/>
                <a:cs typeface="Arial" panose="020B0604020202020204" pitchFamily="34" charset="0"/>
              </a:rPr>
              <a:t>"I appreciate peoples' thoughts on this issue. If you have further comments, please respond to me directly. (I have put this distribution list in the </a:t>
            </a:r>
            <a:r>
              <a:rPr lang="en-CA" sz="2400" b="1" dirty="0">
                <a:latin typeface="Arial" panose="020B0604020202020204" pitchFamily="34" charset="0"/>
                <a:cs typeface="Arial" panose="020B0604020202020204" pitchFamily="34" charset="0"/>
              </a:rPr>
              <a:t>Bcc</a:t>
            </a:r>
            <a:r>
              <a:rPr lang="en-CA" sz="2400" dirty="0">
                <a:latin typeface="Arial" panose="020B0604020202020204" pitchFamily="34" charset="0"/>
                <a:cs typeface="Arial" panose="020B0604020202020204" pitchFamily="34" charset="0"/>
              </a:rPr>
              <a:t> box to cut down on the reply-to-all messages.)</a:t>
            </a:r>
          </a:p>
        </p:txBody>
      </p:sp>
    </p:spTree>
    <p:extLst>
      <p:ext uri="{BB962C8B-B14F-4D97-AF65-F5344CB8AC3E}">
        <p14:creationId xmlns:p14="http://schemas.microsoft.com/office/powerpoint/2010/main" val="2048662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Gallery</Template>
  <TotalTime>13</TotalTime>
  <Words>106</Words>
  <Application>Microsoft Office PowerPoint</Application>
  <PresentationFormat>Widescreen</PresentationFormat>
  <Paragraphs>23</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Palatino Linotype</vt:lpstr>
      <vt:lpstr>Times New Roman</vt:lpstr>
      <vt:lpstr>Gallery</vt:lpstr>
      <vt:lpstr>BCC</vt:lpstr>
      <vt:lpstr>PowerPoint Presentation</vt:lpstr>
      <vt:lpstr>Best practices for using Bcc</vt:lpstr>
      <vt:lpstr>Best practices for using Bcc  (cont’d)</vt:lpstr>
      <vt:lpstr>Best practices for using Bcc  (cont’d)</vt:lpstr>
      <vt:lpstr>Ideas for using Bcc</vt:lpstr>
      <vt:lpstr>Ideas for using Bcc  (cont’d)</vt:lpstr>
      <vt:lpstr>Ideas for using Bcc  (cont’d)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BCC</dc:title>
  <dc:creator>Computer Club PC</dc:creator>
  <cp:lastModifiedBy>Computer Club PC</cp:lastModifiedBy>
  <cp:revision>2</cp:revision>
  <dcterms:created xsi:type="dcterms:W3CDTF">2018-03-12T17:24:55Z</dcterms:created>
  <dcterms:modified xsi:type="dcterms:W3CDTF">2018-03-12T17:38:01Z</dcterms:modified>
</cp:coreProperties>
</file>